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7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33"/>
  </p:notesMasterIdLst>
  <p:sldIdLst>
    <p:sldId id="257" r:id="rId5"/>
    <p:sldId id="285" r:id="rId6"/>
    <p:sldId id="286" r:id="rId7"/>
    <p:sldId id="287" r:id="rId8"/>
    <p:sldId id="288" r:id="rId9"/>
    <p:sldId id="306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70" r:id="rId19"/>
    <p:sldId id="289" r:id="rId20"/>
    <p:sldId id="304" r:id="rId21"/>
    <p:sldId id="305" r:id="rId22"/>
    <p:sldId id="279" r:id="rId23"/>
    <p:sldId id="307" r:id="rId24"/>
    <p:sldId id="293" r:id="rId25"/>
    <p:sldId id="294" r:id="rId26"/>
    <p:sldId id="296" r:id="rId27"/>
    <p:sldId id="297" r:id="rId28"/>
    <p:sldId id="298" r:id="rId29"/>
    <p:sldId id="302" r:id="rId30"/>
    <p:sldId id="303" r:id="rId31"/>
    <p:sldId id="280" r:id="rId32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43"/>
    <a:srgbClr val="00A862"/>
    <a:srgbClr val="00A8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7" autoAdjust="0"/>
    <p:restoredTop sz="87812" autoAdjust="0"/>
  </p:normalViewPr>
  <p:slideViewPr>
    <p:cSldViewPr snapToGrid="0">
      <p:cViewPr>
        <p:scale>
          <a:sx n="78" d="100"/>
          <a:sy n="78" d="100"/>
        </p:scale>
        <p:origin x="172" y="3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06DB7-E3CA-4036-A8BB-3CB3A1B1127C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AAFD0-551A-40C8-8272-5AAA678B3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70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Animation – 7 clicks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AAFD0-551A-40C8-8272-5AAA678B32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Animation – 11 clicks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AAFD0-551A-40C8-8272-5AAA678B32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420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Animation – 4 clicks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AAFD0-551A-40C8-8272-5AAA678B32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40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Animation – 6 clicks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AAFD0-551A-40C8-8272-5AAA678B32C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99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Animation – 3 clicks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AAFD0-551A-40C8-8272-5AAA678B32C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0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Animation – 8 clicks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AAFD0-551A-40C8-8272-5AAA678B32C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763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Animation – 2 clicks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AAFD0-551A-40C8-8272-5AAA678B32C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849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microsoft.com/office/2007/relationships/hdphoto" Target="../media/hdphoto2.wdp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0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terac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51835" cy="35659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835" y="2005948"/>
            <a:ext cx="9195677" cy="488597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85799" y="4495800"/>
            <a:ext cx="6918461" cy="1466850"/>
          </a:xfrm>
        </p:spPr>
        <p:txBody>
          <a:bodyPr>
            <a:normAutofit/>
          </a:bodyPr>
          <a:lstStyle>
            <a:lvl1pPr algn="l">
              <a:defRPr sz="4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954091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teracy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15585"/>
            <a:ext cx="9144000" cy="1042415"/>
          </a:xfrm>
          <a:prstGeom prst="rect">
            <a:avLst/>
          </a:prstGeom>
        </p:spPr>
      </p:pic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6826903" y="608885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663E980-01E2-4D0E-BC99-6ABEDAA200DA}" type="slidenum">
              <a:rPr lang="en-US" smtClean="0">
                <a:solidFill>
                  <a:schemeClr val="bg1"/>
                </a:solidFill>
              </a:rPr>
              <a:pPr algn="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25322" y="131778"/>
            <a:ext cx="8229600" cy="1143000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51950" y="0"/>
            <a:ext cx="1142999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53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iteracy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33600" y="1"/>
            <a:ext cx="11277600" cy="914399"/>
          </a:xfrm>
          <a:prstGeom prst="rect">
            <a:avLst/>
          </a:prstGeom>
        </p:spPr>
      </p:pic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0" y="1600200"/>
            <a:ext cx="4038600" cy="3657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42BEC2-298C-481B-95CA-8384A9F71FBC}" type="datetimeFigureOut">
              <a:rPr lang="en-US" smtClean="0"/>
              <a:t>8/31/2018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15585"/>
            <a:ext cx="9144000" cy="104241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4038600" y="1600200"/>
            <a:ext cx="152400" cy="3657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4219206" y="1600200"/>
            <a:ext cx="27432" cy="3657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0" y="1600200"/>
            <a:ext cx="4267200" cy="3657600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4"/>
              </a:buBlip>
              <a:defRPr sz="20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351571" y="6151454"/>
            <a:ext cx="1519637" cy="537477"/>
            <a:chOff x="351571" y="6151454"/>
            <a:chExt cx="1519637" cy="537477"/>
          </a:xfrm>
        </p:grpSpPr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1571" y="6172200"/>
              <a:ext cx="562829" cy="516731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 userDrawn="1"/>
          </p:nvCxnSpPr>
          <p:spPr>
            <a:xfrm>
              <a:off x="1079838" y="6172200"/>
              <a:ext cx="0" cy="5099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/>
            <p:cNvGrpSpPr/>
            <p:nvPr userDrawn="1"/>
          </p:nvGrpSpPr>
          <p:grpSpPr>
            <a:xfrm>
              <a:off x="1252097" y="6151454"/>
              <a:ext cx="619111" cy="516624"/>
              <a:chOff x="2005665" y="6279406"/>
              <a:chExt cx="619111" cy="516624"/>
            </a:xfrm>
          </p:grpSpPr>
          <p:sp>
            <p:nvSpPr>
              <p:cNvPr id="21" name="Oval 20"/>
              <p:cNvSpPr/>
              <p:nvPr userDrawn="1"/>
            </p:nvSpPr>
            <p:spPr>
              <a:xfrm>
                <a:off x="2005665" y="6279406"/>
                <a:ext cx="508935" cy="5166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2" name="Picture 21"/>
              <p:cNvPicPr>
                <a:picLocks noChangeAspect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05665" y="6279406"/>
                <a:ext cx="619111" cy="516624"/>
              </a:xfrm>
              <a:prstGeom prst="rect">
                <a:avLst/>
              </a:prstGeom>
            </p:spPr>
          </p:pic>
        </p:grpSp>
      </p:grp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6826903" y="608885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663E980-01E2-4D0E-BC99-6ABEDAA200DA}" type="slidenum">
              <a:rPr lang="en-US" smtClean="0">
                <a:solidFill>
                  <a:schemeClr val="bg1"/>
                </a:solidFill>
              </a:rPr>
              <a:pPr algn="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7010400" cy="1143000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4495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iteracy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09799" y="0"/>
            <a:ext cx="11429999" cy="914399"/>
          </a:xfrm>
          <a:prstGeom prst="rect">
            <a:avLst/>
          </a:prstGeom>
        </p:spPr>
      </p:pic>
      <p:sp>
        <p:nvSpPr>
          <p:cNvPr id="19" name="Picture Placeholder 2"/>
          <p:cNvSpPr>
            <a:spLocks noGrp="1"/>
          </p:cNvSpPr>
          <p:nvPr>
            <p:ph type="pic" idx="1"/>
          </p:nvPr>
        </p:nvSpPr>
        <p:spPr>
          <a:xfrm>
            <a:off x="0" y="1600200"/>
            <a:ext cx="4038600" cy="3657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42BEC2-298C-481B-95CA-8384A9F71FBC}" type="datetimeFigureOut">
              <a:rPr lang="en-US" smtClean="0"/>
              <a:t>8/31/2018</a:t>
            </a:fld>
            <a:endParaRPr lang="en-US" dirty="0"/>
          </a:p>
        </p:txBody>
      </p:sp>
      <p:sp>
        <p:nvSpPr>
          <p:cNvPr id="2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F5CA01-BB88-453E-A2A8-FCAE7AABC29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24729"/>
            <a:ext cx="9143999" cy="1042415"/>
          </a:xfrm>
          <a:prstGeom prst="rect">
            <a:avLst/>
          </a:prstGeom>
        </p:spPr>
      </p:pic>
      <p:sp>
        <p:nvSpPr>
          <p:cNvPr id="29" name="Title 1"/>
          <p:cNvSpPr txBox="1">
            <a:spLocks/>
          </p:cNvSpPr>
          <p:nvPr userDrawn="1"/>
        </p:nvSpPr>
        <p:spPr>
          <a:xfrm>
            <a:off x="914400" y="381000"/>
            <a:ext cx="2057400" cy="4905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500" b="1" kern="12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4038600" y="1600200"/>
            <a:ext cx="152400" cy="3657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4219206" y="1600200"/>
            <a:ext cx="27432" cy="3657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0" y="1600200"/>
            <a:ext cx="4267200" cy="3657600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4"/>
              </a:buBlip>
              <a:defRPr sz="20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51571" y="6151454"/>
            <a:ext cx="1519637" cy="537477"/>
            <a:chOff x="351571" y="6151454"/>
            <a:chExt cx="1519637" cy="537477"/>
          </a:xfrm>
        </p:grpSpPr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1571" y="6172200"/>
              <a:ext cx="562829" cy="516731"/>
            </a:xfrm>
            <a:prstGeom prst="rect">
              <a:avLst/>
            </a:prstGeom>
          </p:spPr>
        </p:pic>
        <p:cxnSp>
          <p:nvCxnSpPr>
            <p:cNvPr id="35" name="Straight Connector 34"/>
            <p:cNvCxnSpPr/>
            <p:nvPr userDrawn="1"/>
          </p:nvCxnSpPr>
          <p:spPr>
            <a:xfrm>
              <a:off x="1079838" y="6172200"/>
              <a:ext cx="0" cy="5099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/>
            <p:cNvGrpSpPr/>
            <p:nvPr userDrawn="1"/>
          </p:nvGrpSpPr>
          <p:grpSpPr>
            <a:xfrm>
              <a:off x="1252097" y="6151454"/>
              <a:ext cx="619111" cy="516624"/>
              <a:chOff x="2005665" y="6279406"/>
              <a:chExt cx="619111" cy="516624"/>
            </a:xfrm>
          </p:grpSpPr>
          <p:sp>
            <p:nvSpPr>
              <p:cNvPr id="37" name="Oval 36"/>
              <p:cNvSpPr/>
              <p:nvPr userDrawn="1"/>
            </p:nvSpPr>
            <p:spPr>
              <a:xfrm>
                <a:off x="2005665" y="6279406"/>
                <a:ext cx="508935" cy="5166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8" name="Picture 37"/>
              <p:cNvPicPr>
                <a:picLocks noChangeAspect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05665" y="6279406"/>
                <a:ext cx="619111" cy="516624"/>
              </a:xfrm>
              <a:prstGeom prst="rect">
                <a:avLst/>
              </a:prstGeom>
            </p:spPr>
          </p:pic>
        </p:grpSp>
      </p:grpSp>
      <p:sp>
        <p:nvSpPr>
          <p:cNvPr id="39" name="Slide Number Placeholder 5"/>
          <p:cNvSpPr txBox="1">
            <a:spLocks/>
          </p:cNvSpPr>
          <p:nvPr userDrawn="1"/>
        </p:nvSpPr>
        <p:spPr>
          <a:xfrm>
            <a:off x="6826903" y="608885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663E980-01E2-4D0E-BC99-6ABEDAA200DA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7010400" cy="1143000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5914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iteracy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85104" y="0"/>
            <a:ext cx="11429104" cy="914399"/>
          </a:xfrm>
          <a:prstGeom prst="rect">
            <a:avLst/>
          </a:prstGeom>
        </p:spPr>
      </p:pic>
      <p:sp>
        <p:nvSpPr>
          <p:cNvPr id="19" name="Picture Placeholder 2"/>
          <p:cNvSpPr>
            <a:spLocks noGrp="1"/>
          </p:cNvSpPr>
          <p:nvPr>
            <p:ph type="pic" idx="1"/>
          </p:nvPr>
        </p:nvSpPr>
        <p:spPr>
          <a:xfrm>
            <a:off x="0" y="1600200"/>
            <a:ext cx="4038600" cy="3657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42BEC2-298C-481B-95CA-8384A9F71FBC}" type="datetimeFigureOut">
              <a:rPr lang="en-US" smtClean="0"/>
              <a:t>8/31/2018</a:t>
            </a:fld>
            <a:endParaRPr lang="en-US" dirty="0"/>
          </a:p>
        </p:txBody>
      </p:sp>
      <p:sp>
        <p:nvSpPr>
          <p:cNvPr id="2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F5CA01-BB88-453E-A2A8-FCAE7AABC29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5824729"/>
            <a:ext cx="9143992" cy="1042415"/>
          </a:xfrm>
          <a:prstGeom prst="rect">
            <a:avLst/>
          </a:prstGeom>
        </p:spPr>
      </p:pic>
      <p:sp>
        <p:nvSpPr>
          <p:cNvPr id="29" name="Title 1"/>
          <p:cNvSpPr txBox="1">
            <a:spLocks/>
          </p:cNvSpPr>
          <p:nvPr userDrawn="1"/>
        </p:nvSpPr>
        <p:spPr>
          <a:xfrm>
            <a:off x="914400" y="381000"/>
            <a:ext cx="2057400" cy="4905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500" b="1" kern="12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4038600" y="1600200"/>
            <a:ext cx="152400" cy="3657600"/>
          </a:xfrm>
          <a:prstGeom prst="rect">
            <a:avLst/>
          </a:prstGeom>
          <a:solidFill>
            <a:schemeClr val="bg2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4219206" y="1600200"/>
            <a:ext cx="27432" cy="3657600"/>
          </a:xfrm>
          <a:prstGeom prst="rect">
            <a:avLst/>
          </a:prstGeom>
          <a:solidFill>
            <a:schemeClr val="bg2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0" y="1600200"/>
            <a:ext cx="4267200" cy="3657600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4"/>
              </a:buBlip>
              <a:defRPr sz="20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51571" y="6151454"/>
            <a:ext cx="1519637" cy="537477"/>
            <a:chOff x="351571" y="6151454"/>
            <a:chExt cx="1519637" cy="537477"/>
          </a:xfrm>
        </p:grpSpPr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1571" y="6172200"/>
              <a:ext cx="562829" cy="516731"/>
            </a:xfrm>
            <a:prstGeom prst="rect">
              <a:avLst/>
            </a:prstGeom>
          </p:spPr>
        </p:pic>
        <p:cxnSp>
          <p:nvCxnSpPr>
            <p:cNvPr id="35" name="Straight Connector 34"/>
            <p:cNvCxnSpPr/>
            <p:nvPr userDrawn="1"/>
          </p:nvCxnSpPr>
          <p:spPr>
            <a:xfrm>
              <a:off x="1079838" y="6172200"/>
              <a:ext cx="0" cy="5099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/>
            <p:cNvGrpSpPr/>
            <p:nvPr userDrawn="1"/>
          </p:nvGrpSpPr>
          <p:grpSpPr>
            <a:xfrm>
              <a:off x="1252097" y="6151454"/>
              <a:ext cx="619111" cy="516624"/>
              <a:chOff x="2005665" y="6279406"/>
              <a:chExt cx="619111" cy="516624"/>
            </a:xfrm>
          </p:grpSpPr>
          <p:sp>
            <p:nvSpPr>
              <p:cNvPr id="37" name="Oval 36"/>
              <p:cNvSpPr/>
              <p:nvPr userDrawn="1"/>
            </p:nvSpPr>
            <p:spPr>
              <a:xfrm>
                <a:off x="2005665" y="6279406"/>
                <a:ext cx="508935" cy="5166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8" name="Picture 37"/>
              <p:cNvPicPr>
                <a:picLocks noChangeAspect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05665" y="6279406"/>
                <a:ext cx="619111" cy="516624"/>
              </a:xfrm>
              <a:prstGeom prst="rect">
                <a:avLst/>
              </a:prstGeom>
            </p:spPr>
          </p:pic>
        </p:grpSp>
      </p:grpSp>
      <p:sp>
        <p:nvSpPr>
          <p:cNvPr id="39" name="Slide Number Placeholder 5"/>
          <p:cNvSpPr txBox="1">
            <a:spLocks/>
          </p:cNvSpPr>
          <p:nvPr userDrawn="1"/>
        </p:nvSpPr>
        <p:spPr>
          <a:xfrm>
            <a:off x="6826903" y="608885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663E980-01E2-4D0E-BC99-6ABEDAA200DA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7010400" cy="1143000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4267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terac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89320"/>
            <a:ext cx="9143999" cy="944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4000" cy="42062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9612" y="1869140"/>
            <a:ext cx="2667000" cy="4120179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 sz="2000"/>
            </a:lvl1pPr>
            <a:lvl2pPr marL="742950" indent="-285750">
              <a:buFontTx/>
              <a:buBlip>
                <a:blip r:embed="rId5"/>
              </a:buBlip>
              <a:defRPr/>
            </a:lvl2pPr>
            <a:lvl3pPr marL="1143000" indent="-228600">
              <a:buFontTx/>
              <a:buBlip>
                <a:blip r:embed="rId5"/>
              </a:buBlip>
              <a:defRPr/>
            </a:lvl3pPr>
            <a:lvl4pPr marL="1600200" indent="-228600">
              <a:buFontTx/>
              <a:buBlip>
                <a:blip r:embed="rId5"/>
              </a:buBlip>
              <a:defRPr/>
            </a:lvl4pPr>
            <a:lvl5pPr marL="2057400" indent="-228600">
              <a:buFontTx/>
              <a:buBlip>
                <a:blip r:embed="rId5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976872" y="6111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663E980-01E2-4D0E-BC99-6ABEDAA200DA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5319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teracy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89320"/>
            <a:ext cx="9143999" cy="944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4000" cy="420624"/>
          </a:xfrm>
          <a:prstGeom prst="rect">
            <a:avLst/>
          </a:prstGeom>
        </p:spPr>
      </p:pic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>
            <a:off x="5105399" y="1905000"/>
            <a:ext cx="4038600" cy="3657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05000"/>
            <a:ext cx="4343400" cy="3657600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4"/>
              </a:buBlip>
              <a:defRPr sz="20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4905006" y="1905000"/>
            <a:ext cx="200394" cy="3657600"/>
            <a:chOff x="4219206" y="1905000"/>
            <a:chExt cx="200394" cy="36576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4267200" y="1905000"/>
              <a:ext cx="152400" cy="3657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4219206" y="1905000"/>
              <a:ext cx="27432" cy="3657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/>
          <p:cNvSpPr>
            <a:spLocks noGrp="1"/>
          </p:cNvSpPr>
          <p:nvPr userDrawn="1"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976872" y="6111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663E980-01E2-4D0E-BC99-6ABEDAA200DA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654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teracy Thre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>
            <a:off x="-27432" y="420624"/>
            <a:ext cx="9171432" cy="385267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89320"/>
            <a:ext cx="9143999" cy="944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4000" cy="420624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648200"/>
            <a:ext cx="2743200" cy="9144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 userDrawn="1"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04800" y="2209800"/>
            <a:ext cx="2743200" cy="2438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1"/>
          </p:nvPr>
        </p:nvSpPr>
        <p:spPr>
          <a:xfrm>
            <a:off x="3200400" y="4648200"/>
            <a:ext cx="2743200" cy="914400"/>
          </a:xfrm>
          <a:solidFill>
            <a:schemeClr val="tx2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200400" y="2209800"/>
            <a:ext cx="2743200" cy="2438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3"/>
          </p:nvPr>
        </p:nvSpPr>
        <p:spPr>
          <a:xfrm>
            <a:off x="6096000" y="4648200"/>
            <a:ext cx="2743200" cy="9144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096000" y="2209800"/>
            <a:ext cx="2743200" cy="2438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976872" y="6111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663E980-01E2-4D0E-BC99-6ABEDAA200DA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532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teracy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4" y="1052286"/>
            <a:ext cx="9144000" cy="58057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1"/>
            <a:ext cx="9144000" cy="52785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96510"/>
            <a:ext cx="8607570" cy="7802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43272"/>
            <a:ext cx="9144000" cy="1633728"/>
          </a:xfrm>
          <a:prstGeom prst="rect">
            <a:avLst/>
          </a:prstGeom>
        </p:spPr>
      </p:pic>
      <p:sp>
        <p:nvSpPr>
          <p:cNvPr id="10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1821678" y="5443537"/>
            <a:ext cx="6248400" cy="65246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4843272"/>
            <a:ext cx="9144000" cy="1097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6976872" y="6111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663E980-01E2-4D0E-BC99-6ABEDAA200DA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539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teracy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6884"/>
            <a:ext cx="9166349" cy="61118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5657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96510"/>
            <a:ext cx="8607570" cy="7802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43272"/>
            <a:ext cx="9144000" cy="1633728"/>
          </a:xfrm>
          <a:prstGeom prst="rect">
            <a:avLst/>
          </a:prstGeom>
        </p:spPr>
      </p:pic>
      <p:sp>
        <p:nvSpPr>
          <p:cNvPr id="10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1821678" y="5443537"/>
            <a:ext cx="6248400" cy="65246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4843272"/>
            <a:ext cx="9144000" cy="1097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6976872" y="6111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663E980-01E2-4D0E-BC99-6ABEDAA200DA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848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iteracy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08622"/>
            <a:ext cx="9144000" cy="5660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660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96510"/>
            <a:ext cx="8607570" cy="7802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43272"/>
            <a:ext cx="9144000" cy="1633728"/>
          </a:xfrm>
          <a:prstGeom prst="rect">
            <a:avLst/>
          </a:prstGeom>
        </p:spPr>
      </p:pic>
      <p:sp>
        <p:nvSpPr>
          <p:cNvPr id="10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1821678" y="5443537"/>
            <a:ext cx="6248400" cy="65246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4843272"/>
            <a:ext cx="9144000" cy="1097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6976872" y="6111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663E980-01E2-4D0E-BC99-6ABEDAA200DA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338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teracy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54268"/>
            <a:ext cx="9144000" cy="9448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" y="1621"/>
            <a:ext cx="9143991" cy="1008887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 userDrawn="1"/>
        </p:nvSpPr>
        <p:spPr>
          <a:xfrm>
            <a:off x="1143000" y="381000"/>
            <a:ext cx="2057400" cy="4905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500" b="1" kern="12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200" dirty="0">
                <a:solidFill>
                  <a:schemeClr val="bg1"/>
                </a:solidFill>
              </a:rPr>
              <a:t>Activity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6976872" y="6111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663E980-01E2-4D0E-BC99-6ABEDAA200DA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76600" y="439733"/>
            <a:ext cx="5834063" cy="723900"/>
          </a:xfrm>
        </p:spPr>
        <p:txBody>
          <a:bodyPr>
            <a:normAutofit/>
          </a:bodyPr>
          <a:lstStyle>
            <a:lvl1pPr marL="0" indent="0">
              <a:buNone/>
              <a:defRPr sz="2500" b="1"/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09467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iteracy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90390"/>
            <a:ext cx="9144000" cy="58783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8783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96510"/>
            <a:ext cx="8607570" cy="7802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43272"/>
            <a:ext cx="9144000" cy="1633728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4843272"/>
            <a:ext cx="9144000" cy="1097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6976872" y="6111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663E980-01E2-4D0E-BC99-6ABEDAA200DA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438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D5F5-4019-4E33-9F04-3C958EF1BF86}" type="datetimeFigureOut">
              <a:rPr lang="en-US" smtClean="0"/>
              <a:t>8/31/2018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E980-01E2-4D0E-BC99-6ABEDAA200D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76872" y="6111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663E980-01E2-4D0E-BC99-6ABEDAA200DA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054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D5F5-4019-4E33-9F04-3C958EF1BF86}" type="datetimeFigureOut">
              <a:rPr lang="en-US" smtClean="0"/>
              <a:t>8/31/2018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E980-01E2-4D0E-BC99-6ABEDAA200D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76872" y="6111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663E980-01E2-4D0E-BC99-6ABEDAA200DA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5654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D5F5-4019-4E33-9F04-3C958EF1BF86}" type="datetimeFigureOut">
              <a:rPr lang="en-US" smtClean="0"/>
              <a:t>8/31/2018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E980-01E2-4D0E-BC99-6ABEDAA200D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76872" y="6111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663E980-01E2-4D0E-BC99-6ABEDAA200DA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6808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D5F5-4019-4E33-9F04-3C958EF1BF86}" type="datetimeFigureOut">
              <a:rPr lang="en-US" smtClean="0"/>
              <a:t>8/31/2018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E980-01E2-4D0E-BC99-6ABEDAA200D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976872" y="6111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663E980-01E2-4D0E-BC99-6ABEDAA200DA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2782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D5F5-4019-4E33-9F04-3C958EF1BF86}" type="datetimeFigureOut">
              <a:rPr lang="en-US" smtClean="0"/>
              <a:t>8/31/2018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E980-01E2-4D0E-BC99-6ABEDAA200D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976872" y="6111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663E980-01E2-4D0E-BC99-6ABEDAA200DA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119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teracy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2921"/>
            <a:ext cx="9155151" cy="4058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25861"/>
            <a:ext cx="9166302" cy="523214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 userDrawn="1"/>
        </p:nvSpPr>
        <p:spPr>
          <a:xfrm>
            <a:off x="1143000" y="381000"/>
            <a:ext cx="2057400" cy="4905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500" b="1" kern="12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200" dirty="0">
                <a:solidFill>
                  <a:schemeClr val="bg1"/>
                </a:solidFill>
              </a:rPr>
              <a:t>Activity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4000" cy="42062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4501279" y="4316160"/>
            <a:ext cx="4665023" cy="1016659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5134083" y="4543003"/>
            <a:ext cx="3762491" cy="451848"/>
          </a:xfrm>
        </p:spPr>
        <p:txBody>
          <a:bodyPr>
            <a:no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here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3974426" y="4297780"/>
            <a:ext cx="1073140" cy="107314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501279" y="3050352"/>
            <a:ext cx="4665023" cy="1016659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5134083" y="3277195"/>
            <a:ext cx="3773249" cy="451848"/>
          </a:xfrm>
        </p:spPr>
        <p:txBody>
          <a:bodyPr>
            <a:no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here</a:t>
            </a:r>
          </a:p>
        </p:txBody>
      </p:sp>
      <p:sp>
        <p:nvSpPr>
          <p:cNvPr id="19" name="Oval 18"/>
          <p:cNvSpPr/>
          <p:nvPr userDrawn="1"/>
        </p:nvSpPr>
        <p:spPr>
          <a:xfrm>
            <a:off x="3974426" y="3031972"/>
            <a:ext cx="1073140" cy="107314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4501279" y="1789476"/>
            <a:ext cx="4677965" cy="1016659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5124366" y="2016319"/>
            <a:ext cx="3761450" cy="451848"/>
          </a:xfrm>
        </p:spPr>
        <p:txBody>
          <a:bodyPr>
            <a:no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here</a:t>
            </a:r>
          </a:p>
        </p:txBody>
      </p:sp>
      <p:sp>
        <p:nvSpPr>
          <p:cNvPr id="25" name="Oval 24"/>
          <p:cNvSpPr/>
          <p:nvPr userDrawn="1"/>
        </p:nvSpPr>
        <p:spPr>
          <a:xfrm>
            <a:off x="3964709" y="1771096"/>
            <a:ext cx="1073140" cy="10731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1677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teracy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10472" cy="645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9187" y="0"/>
            <a:ext cx="6514813" cy="685799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rot="18890425">
            <a:off x="2239599" y="1470688"/>
            <a:ext cx="5613549" cy="3854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rot="18890425">
            <a:off x="2060449" y="6022586"/>
            <a:ext cx="2631586" cy="3854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 userDrawn="1"/>
        </p:nvSpPr>
        <p:spPr>
          <a:xfrm>
            <a:off x="2552711" y="2819400"/>
            <a:ext cx="2743200" cy="2743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7677" y="2961130"/>
            <a:ext cx="2493269" cy="2459741"/>
          </a:xfrm>
          <a:prstGeom prst="rect">
            <a:avLst/>
          </a:prstGeom>
        </p:spPr>
      </p:pic>
      <p:sp>
        <p:nvSpPr>
          <p:cNvPr id="19" name="Title 29"/>
          <p:cNvSpPr>
            <a:spLocks noGrp="1"/>
          </p:cNvSpPr>
          <p:nvPr>
            <p:ph type="title" hasCustomPrompt="1"/>
          </p:nvPr>
        </p:nvSpPr>
        <p:spPr>
          <a:xfrm>
            <a:off x="5028575" y="2095500"/>
            <a:ext cx="4267200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Deal</a:t>
            </a:r>
            <a:br>
              <a:rPr lang="en-US" dirty="0"/>
            </a:br>
            <a:r>
              <a:rPr lang="en-US" dirty="0"/>
              <a:t>Click to edit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89320"/>
            <a:ext cx="9143999" cy="944880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976872" y="6111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663E980-01E2-4D0E-BC99-6ABEDAA200DA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292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teracy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10472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4554" y="0"/>
            <a:ext cx="7169446" cy="685799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rot="18890425">
            <a:off x="1335582" y="1470688"/>
            <a:ext cx="5613549" cy="3854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rot="18890425">
            <a:off x="1156432" y="6022586"/>
            <a:ext cx="2631586" cy="3854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 userDrawn="1"/>
        </p:nvSpPr>
        <p:spPr>
          <a:xfrm>
            <a:off x="1648694" y="2819400"/>
            <a:ext cx="2743200" cy="2743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3660" y="2961130"/>
            <a:ext cx="2493269" cy="2459741"/>
          </a:xfrm>
          <a:prstGeom prst="rect">
            <a:avLst/>
          </a:prstGeom>
        </p:spPr>
      </p:pic>
      <p:sp>
        <p:nvSpPr>
          <p:cNvPr id="19" name="Title 29"/>
          <p:cNvSpPr>
            <a:spLocks noGrp="1"/>
          </p:cNvSpPr>
          <p:nvPr>
            <p:ph type="title" hasCustomPrompt="1"/>
          </p:nvPr>
        </p:nvSpPr>
        <p:spPr>
          <a:xfrm>
            <a:off x="4540826" y="1790383"/>
            <a:ext cx="4267200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Deal</a:t>
            </a:r>
            <a:br>
              <a:rPr lang="en-US" dirty="0"/>
            </a:br>
            <a:r>
              <a:rPr lang="en-US" dirty="0"/>
              <a:t>Click to edit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89320"/>
            <a:ext cx="9143999" cy="944880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976872" y="6111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663E980-01E2-4D0E-BC99-6ABEDAA200DA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48233" y="3017520"/>
            <a:ext cx="4572000" cy="2971800"/>
          </a:xfrm>
        </p:spPr>
        <p:txBody>
          <a:bodyPr>
            <a:normAutofit/>
          </a:bodyPr>
          <a:lstStyle>
            <a:lvl1pPr marL="285750" indent="-285750">
              <a:lnSpc>
                <a:spcPct val="150000"/>
              </a:lnSpc>
              <a:buFontTx/>
              <a:buBlip>
                <a:blip r:embed="rId6"/>
              </a:buBlip>
              <a:defRPr sz="20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0877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iteracy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8666018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4554" y="0"/>
            <a:ext cx="7169446" cy="685799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rot="18890425">
            <a:off x="1335582" y="1470688"/>
            <a:ext cx="5613549" cy="3854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rot="18890425">
            <a:off x="1156432" y="6022586"/>
            <a:ext cx="2631586" cy="3854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 userDrawn="1"/>
        </p:nvSpPr>
        <p:spPr>
          <a:xfrm>
            <a:off x="1648694" y="2819400"/>
            <a:ext cx="2743200" cy="2743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3660" y="2961130"/>
            <a:ext cx="2493269" cy="2459741"/>
          </a:xfrm>
          <a:prstGeom prst="rect">
            <a:avLst/>
          </a:prstGeom>
        </p:spPr>
      </p:pic>
      <p:sp>
        <p:nvSpPr>
          <p:cNvPr id="19" name="Title 29"/>
          <p:cNvSpPr>
            <a:spLocks noGrp="1"/>
          </p:cNvSpPr>
          <p:nvPr>
            <p:ph type="title" hasCustomPrompt="1"/>
          </p:nvPr>
        </p:nvSpPr>
        <p:spPr>
          <a:xfrm>
            <a:off x="4540826" y="1790383"/>
            <a:ext cx="4267200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Deal</a:t>
            </a:r>
            <a:br>
              <a:rPr lang="en-US" dirty="0"/>
            </a:br>
            <a:r>
              <a:rPr lang="en-US" dirty="0"/>
              <a:t>Click to edit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89320"/>
            <a:ext cx="9143999" cy="944880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976872" y="6111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663E980-01E2-4D0E-BC99-6ABEDAA200DA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48233" y="3017520"/>
            <a:ext cx="4572000" cy="2971800"/>
          </a:xfrm>
        </p:spPr>
        <p:txBody>
          <a:bodyPr>
            <a:normAutofit/>
          </a:bodyPr>
          <a:lstStyle>
            <a:lvl1pPr marL="285750" indent="-285750">
              <a:lnSpc>
                <a:spcPct val="150000"/>
              </a:lnSpc>
              <a:buFontTx/>
              <a:buBlip>
                <a:blip r:embed="rId6"/>
              </a:buBlip>
              <a:defRPr sz="20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6000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iteracy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6258158" cy="646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4554" y="0"/>
            <a:ext cx="7169446" cy="685799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rot="18890425">
            <a:off x="1335582" y="1470688"/>
            <a:ext cx="5613549" cy="3854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rot="18890425">
            <a:off x="1156432" y="6022586"/>
            <a:ext cx="2631586" cy="3854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 userDrawn="1"/>
        </p:nvSpPr>
        <p:spPr>
          <a:xfrm>
            <a:off x="1648694" y="2819400"/>
            <a:ext cx="2743200" cy="2743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3660" y="2961130"/>
            <a:ext cx="2493269" cy="2459741"/>
          </a:xfrm>
          <a:prstGeom prst="rect">
            <a:avLst/>
          </a:prstGeom>
        </p:spPr>
      </p:pic>
      <p:sp>
        <p:nvSpPr>
          <p:cNvPr id="19" name="Title 29"/>
          <p:cNvSpPr>
            <a:spLocks noGrp="1"/>
          </p:cNvSpPr>
          <p:nvPr>
            <p:ph type="title" hasCustomPrompt="1"/>
          </p:nvPr>
        </p:nvSpPr>
        <p:spPr>
          <a:xfrm>
            <a:off x="4540826" y="1790383"/>
            <a:ext cx="4267200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Deal</a:t>
            </a:r>
            <a:br>
              <a:rPr lang="en-US" dirty="0"/>
            </a:br>
            <a:r>
              <a:rPr lang="en-US" dirty="0"/>
              <a:t>Click to edit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89320"/>
            <a:ext cx="9143999" cy="944880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976872" y="6111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663E980-01E2-4D0E-BC99-6ABEDAA200DA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48233" y="3017520"/>
            <a:ext cx="4572000" cy="2971800"/>
          </a:xfrm>
        </p:spPr>
        <p:txBody>
          <a:bodyPr>
            <a:normAutofit/>
          </a:bodyPr>
          <a:lstStyle>
            <a:lvl1pPr marL="285750" indent="-285750">
              <a:lnSpc>
                <a:spcPct val="150000"/>
              </a:lnSpc>
              <a:buFontTx/>
              <a:buBlip>
                <a:blip r:embed="rId6"/>
              </a:buBlip>
              <a:defRPr sz="20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9382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iteracy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G:\Projects\USAF\Training\FTAC_PPT\Assets\62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8100949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4554" y="0"/>
            <a:ext cx="7169446" cy="685799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rot="18890425">
            <a:off x="1335582" y="1470688"/>
            <a:ext cx="5613549" cy="3854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rot="18890425">
            <a:off x="1156432" y="6022586"/>
            <a:ext cx="2631586" cy="3854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 userDrawn="1"/>
        </p:nvSpPr>
        <p:spPr>
          <a:xfrm>
            <a:off x="1648694" y="2819400"/>
            <a:ext cx="2743200" cy="2743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3660" y="2961130"/>
            <a:ext cx="2493269" cy="2459741"/>
          </a:xfrm>
          <a:prstGeom prst="rect">
            <a:avLst/>
          </a:prstGeom>
        </p:spPr>
      </p:pic>
      <p:sp>
        <p:nvSpPr>
          <p:cNvPr id="19" name="Title 29"/>
          <p:cNvSpPr>
            <a:spLocks noGrp="1"/>
          </p:cNvSpPr>
          <p:nvPr>
            <p:ph type="title" hasCustomPrompt="1"/>
          </p:nvPr>
        </p:nvSpPr>
        <p:spPr>
          <a:xfrm>
            <a:off x="4540826" y="1790383"/>
            <a:ext cx="4267200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Deal</a:t>
            </a:r>
            <a:br>
              <a:rPr lang="en-US" dirty="0"/>
            </a:br>
            <a:r>
              <a:rPr lang="en-US" dirty="0"/>
              <a:t>Click to edit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89320"/>
            <a:ext cx="9143999" cy="944880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976872" y="6111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663E980-01E2-4D0E-BC99-6ABEDAA200DA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48233" y="3017520"/>
            <a:ext cx="4572000" cy="2971800"/>
          </a:xfrm>
        </p:spPr>
        <p:txBody>
          <a:bodyPr>
            <a:normAutofit/>
          </a:bodyPr>
          <a:lstStyle>
            <a:lvl1pPr marL="285750" indent="-285750">
              <a:lnSpc>
                <a:spcPct val="150000"/>
              </a:lnSpc>
              <a:buFontTx/>
              <a:buBlip>
                <a:blip r:embed="rId6"/>
              </a:buBlip>
              <a:defRPr sz="20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304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teracy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0" y="1600200"/>
            <a:ext cx="4038600" cy="3657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0" y="1600200"/>
            <a:ext cx="4267200" cy="3657600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2"/>
              </a:buBlip>
              <a:defRPr sz="20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15585"/>
            <a:ext cx="9144000" cy="1042415"/>
          </a:xfrm>
          <a:prstGeom prst="rect">
            <a:avLst/>
          </a:prstGeom>
        </p:spPr>
      </p:pic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6826903" y="608885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663E980-01E2-4D0E-BC99-6ABEDAA200DA}" type="slidenum">
              <a:rPr lang="en-US" smtClean="0">
                <a:solidFill>
                  <a:schemeClr val="bg1"/>
                </a:solidFill>
              </a:rPr>
              <a:pPr algn="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625322" y="131778"/>
            <a:ext cx="8229600" cy="1143000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4038600" y="1600200"/>
            <a:ext cx="208038" cy="3657600"/>
            <a:chOff x="4038600" y="1600200"/>
            <a:chExt cx="208038" cy="365760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4038600" y="1600200"/>
              <a:ext cx="152400" cy="36576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219206" y="1600200"/>
              <a:ext cx="27432" cy="36576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51950" y="0"/>
            <a:ext cx="1142999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214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2BEC2-298C-481B-95CA-8384A9F71FBC}" type="datetimeFigureOut">
              <a:rPr lang="en-US" smtClean="0"/>
              <a:t>8/31/2018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5CA01-BB88-453E-A2A8-FCAE7AABC2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453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92" r:id="rId3"/>
    <p:sldLayoutId id="2147483675" r:id="rId4"/>
    <p:sldLayoutId id="2147483676" r:id="rId5"/>
    <p:sldLayoutId id="2147483691" r:id="rId6"/>
    <p:sldLayoutId id="2147483690" r:id="rId7"/>
    <p:sldLayoutId id="2147483689" r:id="rId8"/>
    <p:sldLayoutId id="2147483677" r:id="rId9"/>
    <p:sldLayoutId id="2147483693" r:id="rId10"/>
    <p:sldLayoutId id="2147483694" r:id="rId11"/>
    <p:sldLayoutId id="2147483695" r:id="rId12"/>
    <p:sldLayoutId id="2147483696" r:id="rId13"/>
    <p:sldLayoutId id="2147483678" r:id="rId14"/>
    <p:sldLayoutId id="2147483679" r:id="rId15"/>
    <p:sldLayoutId id="2147483680" r:id="rId16"/>
    <p:sldLayoutId id="2147483681" r:id="rId17"/>
    <p:sldLayoutId id="2147483697" r:id="rId18"/>
    <p:sldLayoutId id="2147483698" r:id="rId19"/>
    <p:sldLayoutId id="2147483699" r:id="rId20"/>
    <p:sldLayoutId id="2147483682" r:id="rId21"/>
    <p:sldLayoutId id="2147483683" r:id="rId22"/>
    <p:sldLayoutId id="2147483684" r:id="rId23"/>
    <p:sldLayoutId id="2147483685" r:id="rId24"/>
    <p:sldLayoutId id="2147483687" r:id="rId25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4.xml"/><Relationship Id="rId6" Type="http://schemas.openxmlformats.org/officeDocument/2006/relationships/image" Target="../media/image42.png"/><Relationship Id="rId5" Type="http://schemas.openxmlformats.org/officeDocument/2006/relationships/image" Target="../media/image43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5.xml"/><Relationship Id="rId5" Type="http://schemas.openxmlformats.org/officeDocument/2006/relationships/image" Target="../media/image42.pn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6.xml"/><Relationship Id="rId6" Type="http://schemas.openxmlformats.org/officeDocument/2006/relationships/image" Target="../media/image42.png"/><Relationship Id="rId5" Type="http://schemas.openxmlformats.org/officeDocument/2006/relationships/image" Target="../media/image13.pn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7.xml"/><Relationship Id="rId6" Type="http://schemas.openxmlformats.org/officeDocument/2006/relationships/image" Target="../media/image46.jpeg"/><Relationship Id="rId5" Type="http://schemas.openxmlformats.org/officeDocument/2006/relationships/image" Target="../media/image42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8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48.jpe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.af.mil/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https://www.my.af.mil/" TargetMode="Externa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2.xml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3.xml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5.xml"/><Relationship Id="rId6" Type="http://schemas.openxmlformats.org/officeDocument/2006/relationships/image" Target="../media/image61.pn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7.xml"/><Relationship Id="rId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9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2.xml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3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ACFDE8-A622-4625-A16F-CC5DA3197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896" y="4591457"/>
            <a:ext cx="7912810" cy="178157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3000" b="0" dirty="0">
                <a:solidFill>
                  <a:schemeClr val="bg1">
                    <a:lumMod val="85000"/>
                  </a:schemeClr>
                </a:solidFill>
              </a:rPr>
              <a:t>Welcome to</a:t>
            </a:r>
            <a:br>
              <a:rPr lang="en-US" sz="3000" b="0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3000" b="0" dirty="0" smtClean="0">
                <a:solidFill>
                  <a:schemeClr val="bg1">
                    <a:lumMod val="85000"/>
                  </a:schemeClr>
                </a:solidFill>
              </a:rPr>
              <a:t>Air Force </a:t>
            </a:r>
            <a:r>
              <a:rPr lang="en-US" sz="3000" b="0" dirty="0">
                <a:solidFill>
                  <a:schemeClr val="bg1">
                    <a:lumMod val="85000"/>
                  </a:schemeClr>
                </a:solidFill>
              </a:rPr>
              <a:t>Financial Readiness: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0" i="1" dirty="0">
                <a:solidFill>
                  <a:schemeClr val="bg1"/>
                </a:solidFill>
              </a:rPr>
              <a:t>Permanent Change of Station </a:t>
            </a:r>
            <a:r>
              <a:rPr lang="en-US" sz="3600" b="0" dirty="0">
                <a:solidFill>
                  <a:schemeClr val="bg1"/>
                </a:solidFill>
              </a:rPr>
              <a:t>(</a:t>
            </a:r>
            <a:r>
              <a:rPr lang="en-US" sz="3600" b="0" i="1" dirty="0"/>
              <a:t>PCS</a:t>
            </a:r>
            <a:r>
              <a:rPr lang="en-US" sz="3600" b="0" i="1" dirty="0" smtClean="0"/>
              <a:t>)</a:t>
            </a:r>
            <a:endParaRPr lang="en-US" sz="3600" b="0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31425" y="3265714"/>
            <a:ext cx="2421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Bold Italic" pitchFamily="18" charset="0"/>
                <a:ea typeface="+mn-ea"/>
                <a:cs typeface="+mn-cs"/>
              </a:rPr>
              <a:t>Personal Financial Readiness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05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12" y="131778"/>
            <a:ext cx="8229600" cy="1143000"/>
          </a:xfrm>
        </p:spPr>
        <p:txBody>
          <a:bodyPr/>
          <a:lstStyle/>
          <a:p>
            <a:r>
              <a:rPr lang="en-US" dirty="0"/>
              <a:t>Expenses </a:t>
            </a:r>
            <a:r>
              <a:rPr lang="en-US" dirty="0" smtClean="0"/>
              <a:t>Before Your </a:t>
            </a:r>
            <a:r>
              <a:rPr lang="en-US" dirty="0"/>
              <a:t>Move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88512" y="1337955"/>
            <a:ext cx="3825875" cy="4427537"/>
          </a:xfrm>
        </p:spPr>
        <p:txBody>
          <a:bodyPr>
            <a:normAutofit/>
          </a:bodyPr>
          <a:lstStyle/>
          <a:p>
            <a:pPr>
              <a:buBlip>
                <a:blip r:embed="rId4"/>
              </a:buBlip>
            </a:pPr>
            <a:r>
              <a:rPr lang="en-US" sz="2000" dirty="0" smtClean="0"/>
              <a:t>House hunting</a:t>
            </a:r>
            <a:endParaRPr lang="en-US" sz="2000" dirty="0"/>
          </a:p>
          <a:p>
            <a:pPr>
              <a:buBlip>
                <a:blip r:embed="rId4"/>
              </a:buBlip>
            </a:pPr>
            <a:r>
              <a:rPr lang="en-US" sz="2000" dirty="0" smtClean="0"/>
              <a:t>Moving out</a:t>
            </a:r>
            <a:endParaRPr lang="en-US" sz="2000" dirty="0"/>
          </a:p>
          <a:p>
            <a:pPr>
              <a:buBlip>
                <a:blip r:embed="rId4"/>
              </a:buBlip>
            </a:pPr>
            <a:r>
              <a:rPr lang="en-US" sz="2000" dirty="0" smtClean="0"/>
              <a:t>Exceeding weight limit</a:t>
            </a:r>
          </a:p>
          <a:p>
            <a:pPr>
              <a:buBlip>
                <a:blip r:embed="rId4"/>
              </a:buBlip>
            </a:pPr>
            <a:r>
              <a:rPr lang="en-US" sz="2000" dirty="0"/>
              <a:t>H</a:t>
            </a:r>
            <a:r>
              <a:rPr lang="en-US" sz="2000" dirty="0" smtClean="0"/>
              <a:t>ousehold goods storage</a:t>
            </a:r>
            <a:endParaRPr lang="en-US" sz="2000" dirty="0"/>
          </a:p>
          <a:p>
            <a:pPr>
              <a:buBlip>
                <a:blip r:embed="rId4"/>
              </a:buBlip>
            </a:pPr>
            <a:r>
              <a:rPr lang="en-US" sz="2000" dirty="0"/>
              <a:t>Insurance</a:t>
            </a:r>
          </a:p>
          <a:p>
            <a:pPr>
              <a:buBlip>
                <a:blip r:embed="rId4"/>
              </a:buBlip>
            </a:pPr>
            <a:r>
              <a:rPr lang="en-US" sz="2000" dirty="0" smtClean="0"/>
              <a:t>Notify </a:t>
            </a:r>
            <a:r>
              <a:rPr lang="en-US" sz="2000" dirty="0"/>
              <a:t>creditors</a:t>
            </a:r>
          </a:p>
          <a:p>
            <a:pPr>
              <a:buBlip>
                <a:blip r:embed="rId4"/>
              </a:buBlip>
            </a:pPr>
            <a:r>
              <a:rPr lang="en-US" sz="2000" dirty="0"/>
              <a:t>Miscellaneous expenses</a:t>
            </a:r>
          </a:p>
          <a:p>
            <a:pPr>
              <a:buBlip>
                <a:blip r:embed="rId4"/>
              </a:buBlip>
            </a:pPr>
            <a:r>
              <a:rPr lang="en-US" sz="2000" dirty="0"/>
              <a:t>Loss of </a:t>
            </a:r>
            <a:r>
              <a:rPr lang="en-US" sz="2000" dirty="0" smtClean="0"/>
              <a:t>spouse’s </a:t>
            </a:r>
            <a:r>
              <a:rPr lang="en-US" sz="2000" dirty="0"/>
              <a:t>income</a:t>
            </a:r>
          </a:p>
          <a:p>
            <a:pPr>
              <a:buBlip>
                <a:blip r:embed="rId4"/>
              </a:buBlip>
            </a:pPr>
            <a:r>
              <a:rPr lang="en-US" sz="2000" dirty="0"/>
              <a:t>Medical and dental</a:t>
            </a:r>
          </a:p>
          <a:p>
            <a:pPr>
              <a:buBlip>
                <a:blip r:embed="rId4"/>
              </a:buBlip>
            </a:pPr>
            <a:r>
              <a:rPr lang="en-US" sz="2000" dirty="0"/>
              <a:t>Pets</a:t>
            </a:r>
          </a:p>
          <a:p>
            <a:pPr>
              <a:buBlip>
                <a:blip r:embed="rId4"/>
              </a:buBlip>
            </a:pPr>
            <a:r>
              <a:rPr lang="en-US" sz="2000" dirty="0"/>
              <a:t>Passports and visas</a:t>
            </a:r>
          </a:p>
          <a:p>
            <a:endParaRPr lang="en-US" sz="2000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808675" y="1338711"/>
            <a:ext cx="3506983" cy="2899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Vehicle preparation</a:t>
            </a:r>
          </a:p>
          <a:p>
            <a:r>
              <a:rPr lang="en-US" dirty="0"/>
              <a:t>Vehicle transportation</a:t>
            </a:r>
          </a:p>
          <a:p>
            <a:r>
              <a:rPr lang="en-US" dirty="0"/>
              <a:t>Vehicle storage</a:t>
            </a:r>
          </a:p>
          <a:p>
            <a:r>
              <a:rPr lang="en-US" dirty="0"/>
              <a:t>Leased vehicles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3966" y="2998801"/>
            <a:ext cx="4327872" cy="267460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086600" y="4921805"/>
            <a:ext cx="1536192" cy="1536192"/>
          </a:xfrm>
          <a:prstGeom prst="ellipse">
            <a:avLst/>
          </a:prstGeom>
          <a:solidFill>
            <a:srgbClr val="1F3D7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6760" y="5271966"/>
            <a:ext cx="835872" cy="8358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414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POV driving costs</a:t>
            </a:r>
          </a:p>
          <a:p>
            <a:pPr>
              <a:lnSpc>
                <a:spcPct val="150000"/>
              </a:lnSpc>
            </a:pPr>
            <a:r>
              <a:rPr lang="en-US" dirty="0"/>
              <a:t>Overnight accommodations</a:t>
            </a:r>
          </a:p>
          <a:p>
            <a:pPr>
              <a:lnSpc>
                <a:spcPct val="150000"/>
              </a:lnSpc>
            </a:pPr>
            <a:r>
              <a:rPr lang="en-US" dirty="0"/>
              <a:t>Food and miscellaneous</a:t>
            </a:r>
          </a:p>
          <a:p>
            <a:pPr>
              <a:lnSpc>
                <a:spcPct val="150000"/>
              </a:lnSpc>
            </a:pPr>
            <a:r>
              <a:rPr lang="en-US" dirty="0"/>
              <a:t>Recreation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8822" y="131778"/>
            <a:ext cx="8229600" cy="1143000"/>
          </a:xfrm>
        </p:spPr>
        <p:txBody>
          <a:bodyPr/>
          <a:lstStyle/>
          <a:p>
            <a:r>
              <a:rPr lang="en-US" dirty="0"/>
              <a:t>Expenses in Transit</a:t>
            </a:r>
          </a:p>
        </p:txBody>
      </p:sp>
      <p:sp>
        <p:nvSpPr>
          <p:cNvPr id="5" name="Oval 4"/>
          <p:cNvSpPr/>
          <p:nvPr/>
        </p:nvSpPr>
        <p:spPr>
          <a:xfrm>
            <a:off x="7086600" y="4921805"/>
            <a:ext cx="1536192" cy="1536192"/>
          </a:xfrm>
          <a:prstGeom prst="ellipse">
            <a:avLst/>
          </a:prstGeom>
          <a:solidFill>
            <a:srgbClr val="1F3D7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6760" y="5271966"/>
            <a:ext cx="835872" cy="8358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262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/>
          <p:cNvPicPr>
            <a:picLocks noGrp="1" noChangeAspect="1"/>
          </p:cNvPicPr>
          <p:nvPr>
            <p:ph type="pic"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9"/>
          <a:stretch/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0" y="1376456"/>
            <a:ext cx="4267200" cy="3657600"/>
          </a:xfrm>
        </p:spPr>
        <p:txBody>
          <a:bodyPr>
            <a:noAutofit/>
          </a:bodyPr>
          <a:lstStyle/>
          <a:p>
            <a:pPr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Temporary lodging and food</a:t>
            </a:r>
          </a:p>
          <a:p>
            <a:pPr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Laundry</a:t>
            </a:r>
          </a:p>
          <a:p>
            <a:pPr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Utility deposits</a:t>
            </a:r>
          </a:p>
          <a:p>
            <a:pPr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Cell </a:t>
            </a:r>
            <a:r>
              <a:rPr lang="en-US" sz="1800" dirty="0" smtClean="0"/>
              <a:t>phones</a:t>
            </a:r>
          </a:p>
          <a:p>
            <a:pPr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Rental deposits </a:t>
            </a:r>
          </a:p>
          <a:p>
            <a:pPr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Supplies</a:t>
            </a:r>
            <a:endParaRPr lang="en-US" sz="1800" dirty="0"/>
          </a:p>
          <a:p>
            <a:pPr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Insurance</a:t>
            </a:r>
          </a:p>
          <a:p>
            <a:pPr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Car </a:t>
            </a:r>
            <a:r>
              <a:rPr lang="en-US" sz="1800" dirty="0" smtClean="0"/>
              <a:t>registration, licenses, taxes</a:t>
            </a:r>
            <a:endParaRPr lang="en-US" sz="1800" dirty="0"/>
          </a:p>
          <a:p>
            <a:pPr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State residency</a:t>
            </a:r>
          </a:p>
          <a:p>
            <a:pPr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Miscellaneous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008" y="131778"/>
            <a:ext cx="8229600" cy="1143000"/>
          </a:xfrm>
        </p:spPr>
        <p:txBody>
          <a:bodyPr/>
          <a:lstStyle/>
          <a:p>
            <a:r>
              <a:rPr lang="en-US" dirty="0"/>
              <a:t>Expenses at the New Duty Station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1632958" y="4781058"/>
            <a:ext cx="3635188" cy="1921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086600" y="4921805"/>
            <a:ext cx="1536192" cy="1536192"/>
          </a:xfrm>
          <a:prstGeom prst="ellipse">
            <a:avLst/>
          </a:prstGeom>
          <a:solidFill>
            <a:srgbClr val="1F3D7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6760" y="5271966"/>
            <a:ext cx="835872" cy="8358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23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484450" y="1589314"/>
            <a:ext cx="4630366" cy="3657600"/>
          </a:xfrm>
        </p:spPr>
        <p:txBody>
          <a:bodyPr/>
          <a:lstStyle/>
          <a:p>
            <a:r>
              <a:rPr lang="en-US" dirty="0" smtClean="0"/>
              <a:t>Availability: on-base and/or off-base</a:t>
            </a:r>
          </a:p>
          <a:p>
            <a:r>
              <a:rPr lang="en-US" dirty="0" smtClean="0"/>
              <a:t>Cost</a:t>
            </a:r>
          </a:p>
          <a:p>
            <a:r>
              <a:rPr lang="en-US" dirty="0" smtClean="0"/>
              <a:t>Locations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Sources of help:</a:t>
            </a:r>
          </a:p>
          <a:p>
            <a:pPr marL="576263" lvl="1" indent="-285750">
              <a:spcBef>
                <a:spcPts val="0"/>
              </a:spcBef>
              <a:spcAft>
                <a:spcPts val="600"/>
              </a:spcAft>
              <a:buBlip>
                <a:blip r:embed="rId4"/>
              </a:buBlip>
            </a:pPr>
            <a:r>
              <a:rPr lang="en-US" sz="1800" dirty="0" smtClean="0"/>
              <a:t>Military installations website</a:t>
            </a:r>
          </a:p>
          <a:p>
            <a:pPr marL="576263" lvl="1" indent="-285750">
              <a:spcBef>
                <a:spcPts val="0"/>
              </a:spcBef>
              <a:spcAft>
                <a:spcPts val="600"/>
              </a:spcAft>
              <a:buBlip>
                <a:blip r:embed="rId4"/>
              </a:buBlip>
            </a:pPr>
            <a:r>
              <a:rPr lang="en-US" sz="1800" dirty="0" smtClean="0"/>
              <a:t>Sponsors</a:t>
            </a:r>
          </a:p>
          <a:p>
            <a:pPr marL="576263" lvl="1" indent="-285750">
              <a:spcBef>
                <a:spcPts val="0"/>
              </a:spcBef>
              <a:spcAft>
                <a:spcPts val="600"/>
              </a:spcAft>
              <a:buBlip>
                <a:blip r:embed="rId4"/>
              </a:buBlip>
            </a:pPr>
            <a:r>
              <a:rPr lang="en-US" sz="1800" dirty="0" smtClean="0"/>
              <a:t>A&amp;FRC</a:t>
            </a:r>
          </a:p>
          <a:p>
            <a:pPr marL="576263" lvl="1" indent="-285750">
              <a:spcBef>
                <a:spcPts val="0"/>
              </a:spcBef>
              <a:spcAft>
                <a:spcPts val="600"/>
              </a:spcAft>
              <a:buBlip>
                <a:blip r:embed="rId4"/>
              </a:buBlip>
            </a:pPr>
            <a:r>
              <a:rPr lang="en-US" sz="1800" dirty="0" smtClean="0"/>
              <a:t>Militarychildcare.com</a:t>
            </a:r>
          </a:p>
          <a:p>
            <a:pPr marL="576263" lvl="1" indent="-285750">
              <a:spcBef>
                <a:spcPts val="0"/>
              </a:spcBef>
              <a:spcAft>
                <a:spcPts val="600"/>
              </a:spcAft>
              <a:buBlip>
                <a:blip r:embed="rId4"/>
              </a:buBlip>
            </a:pPr>
            <a:r>
              <a:rPr lang="en-US" sz="1800" dirty="0" smtClean="0"/>
              <a:t>AFAS</a:t>
            </a:r>
            <a:endParaRPr lang="en-US" sz="1800" dirty="0"/>
          </a:p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 Care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7086600" y="4921805"/>
            <a:ext cx="1536192" cy="1536192"/>
          </a:xfrm>
          <a:prstGeom prst="ellipse">
            <a:avLst/>
          </a:prstGeom>
          <a:solidFill>
            <a:srgbClr val="1F3D7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6760" y="5271966"/>
            <a:ext cx="835872" cy="8358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600200"/>
            <a:ext cx="4038600" cy="36467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89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Emergency/Reserve Savings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0814" y="1549103"/>
            <a:ext cx="5228049" cy="348915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086600" y="4921805"/>
            <a:ext cx="1536192" cy="1536192"/>
          </a:xfrm>
          <a:prstGeom prst="ellipse">
            <a:avLst/>
          </a:prstGeom>
          <a:solidFill>
            <a:srgbClr val="1F3D7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6760" y="5271966"/>
            <a:ext cx="835872" cy="8358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827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51384" y="1908617"/>
            <a:ext cx="4471517" cy="3315145"/>
          </a:xfrm>
        </p:spPr>
        <p:txBody>
          <a:bodyPr>
            <a:noAutofit/>
          </a:bodyPr>
          <a:lstStyle/>
          <a:p>
            <a:pPr marL="283464" indent="-283464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Blip>
                <a:blip r:embed="rId4"/>
              </a:buBlip>
            </a:pPr>
            <a:r>
              <a:rPr lang="en-US" sz="1800" b="0" dirty="0"/>
              <a:t>Have a yard sale</a:t>
            </a:r>
          </a:p>
          <a:p>
            <a:pPr marL="283464" indent="-283464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Blip>
                <a:blip r:embed="rId4"/>
              </a:buBlip>
            </a:pPr>
            <a:r>
              <a:rPr lang="en-US" sz="1800" b="0" dirty="0"/>
              <a:t>Change your address</a:t>
            </a:r>
          </a:p>
          <a:p>
            <a:pPr marL="283464" indent="-283464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Blip>
                <a:blip r:embed="rId4"/>
              </a:buBlip>
            </a:pPr>
            <a:r>
              <a:rPr lang="en-US" sz="1800" b="0" dirty="0"/>
              <a:t>Automate bill paying</a:t>
            </a:r>
          </a:p>
          <a:p>
            <a:pPr marL="283464" indent="-283464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Blip>
                <a:blip r:embed="rId4"/>
              </a:buBlip>
            </a:pPr>
            <a:r>
              <a:rPr lang="en-US" sz="1800" b="0" dirty="0"/>
              <a:t>Get a credit report</a:t>
            </a:r>
          </a:p>
          <a:p>
            <a:pPr marL="283464" indent="-283464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Blip>
                <a:blip r:embed="rId4"/>
              </a:buBlip>
            </a:pPr>
            <a:r>
              <a:rPr lang="en-US" sz="1800" b="0" dirty="0" smtClean="0"/>
              <a:t>Get </a:t>
            </a:r>
            <a:r>
              <a:rPr lang="en-US" sz="1800" b="0" dirty="0"/>
              <a:t>reference </a:t>
            </a:r>
            <a:r>
              <a:rPr lang="en-US" sz="1800" b="0" dirty="0" smtClean="0"/>
              <a:t>letters</a:t>
            </a:r>
          </a:p>
          <a:p>
            <a:pPr marL="283464" indent="-283464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Blip>
                <a:blip r:embed="rId4"/>
              </a:buBlip>
            </a:pPr>
            <a:r>
              <a:rPr lang="en-US" sz="1800" b="0" dirty="0" smtClean="0"/>
              <a:t>Establish checking/savings </a:t>
            </a:r>
            <a:r>
              <a:rPr lang="en-US" sz="1800" b="0" dirty="0"/>
              <a:t>accounts</a:t>
            </a:r>
          </a:p>
          <a:p>
            <a:pPr marL="283464" indent="-283464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Blip>
                <a:blip r:embed="rId4"/>
              </a:buBlip>
            </a:pPr>
            <a:r>
              <a:rPr lang="en-US" sz="1800" b="0" dirty="0"/>
              <a:t>Get preapproved for a mortgage</a:t>
            </a:r>
          </a:p>
          <a:p>
            <a:pPr marL="283464" indent="-283464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Blip>
                <a:blip r:embed="rId4"/>
              </a:buBlip>
            </a:pPr>
            <a:r>
              <a:rPr lang="en-US" sz="1800" b="0" dirty="0"/>
              <a:t>Use military facilities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9977"/>
            <a:ext cx="4380568" cy="3455601"/>
          </a:xfrm>
          <a:prstGeom prst="rect">
            <a:avLst/>
          </a:prstGeom>
        </p:spPr>
      </p:pic>
      <p:sp>
        <p:nvSpPr>
          <p:cNvPr id="6" name="Text Placeholder 3"/>
          <p:cNvSpPr txBox="1">
            <a:spLocks/>
          </p:cNvSpPr>
          <p:nvPr/>
        </p:nvSpPr>
        <p:spPr>
          <a:xfrm>
            <a:off x="3276600" y="439733"/>
            <a:ext cx="5834063" cy="72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Pass it 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255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746374" y="4206536"/>
            <a:ext cx="6248400" cy="652463"/>
          </a:xfrm>
        </p:spPr>
        <p:txBody>
          <a:bodyPr/>
          <a:lstStyle/>
          <a:p>
            <a:r>
              <a:rPr lang="en-US" b="1" dirty="0"/>
              <a:t>PCS </a:t>
            </a:r>
            <a:r>
              <a:rPr lang="en-US" b="1" dirty="0" smtClean="0"/>
              <a:t>Resources</a:t>
            </a:r>
            <a:endParaRPr lang="en-US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525155" y="4002564"/>
            <a:ext cx="1067696" cy="1067696"/>
            <a:chOff x="7086600" y="4921805"/>
            <a:chExt cx="1536192" cy="1536192"/>
          </a:xfrm>
        </p:grpSpPr>
        <p:sp>
          <p:nvSpPr>
            <p:cNvPr id="10" name="Oval 9"/>
            <p:cNvSpPr/>
            <p:nvPr/>
          </p:nvSpPr>
          <p:spPr>
            <a:xfrm>
              <a:off x="7086600" y="4921805"/>
              <a:ext cx="1536192" cy="1536192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08162" y="5225393"/>
              <a:ext cx="893067" cy="930803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76841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Force Portal – Virtual Finance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5152" y="1158240"/>
            <a:ext cx="7187184" cy="48280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2883918" y="5986272"/>
            <a:ext cx="2463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https://www.my.af.mil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19328" y="4523232"/>
            <a:ext cx="1487424" cy="4998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6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Force Portal – eFinance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63310" y="5820896"/>
            <a:ext cx="2463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https://www.my.af.mil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19328" y="4523232"/>
            <a:ext cx="1487424" cy="4998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4" t="6267" r="2724" b="5698"/>
          <a:stretch/>
        </p:blipFill>
        <p:spPr bwMode="auto">
          <a:xfrm>
            <a:off x="457200" y="1417638"/>
            <a:ext cx="8229600" cy="42428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4488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A7A137-A41B-469E-8BA0-E249D6415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Move.mil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42290" y="988782"/>
            <a:ext cx="7508838" cy="4723529"/>
            <a:chOff x="895152" y="1317155"/>
            <a:chExt cx="7248007" cy="455944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55607" y="1637881"/>
              <a:ext cx="5443823" cy="2853731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2155607" y="4415721"/>
              <a:ext cx="4916861" cy="289283"/>
            </a:xfrm>
            <a:prstGeom prst="rect">
              <a:avLst/>
            </a:prstGeom>
            <a:solidFill>
              <a:srgbClr val="00A8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5152" y="1317155"/>
              <a:ext cx="7248007" cy="4559449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7086600" y="4921805"/>
            <a:ext cx="1536192" cy="1536192"/>
            <a:chOff x="7086600" y="4921805"/>
            <a:chExt cx="1536192" cy="1536192"/>
          </a:xfrm>
        </p:grpSpPr>
        <p:sp>
          <p:nvSpPr>
            <p:cNvPr id="10" name="Oval 9"/>
            <p:cNvSpPr/>
            <p:nvPr/>
          </p:nvSpPr>
          <p:spPr>
            <a:xfrm>
              <a:off x="7086600" y="4921805"/>
              <a:ext cx="1536192" cy="1536192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08162" y="5225393"/>
              <a:ext cx="893067" cy="930803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73199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82518" y="1611023"/>
            <a:ext cx="5834063" cy="267518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How far did you move?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/>
              <a:t>0-100 miles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/>
              <a:t>101-500 miles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/>
              <a:t>501-1000 miles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/>
              <a:t>1000+ miles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6506" y="3030918"/>
            <a:ext cx="5281151" cy="2711259"/>
          </a:xfrm>
          <a:prstGeom prst="rect">
            <a:avLst/>
          </a:prstGeom>
        </p:spPr>
      </p:pic>
      <p:sp>
        <p:nvSpPr>
          <p:cNvPr id="12" name="Text Placeholder 3"/>
          <p:cNvSpPr txBox="1">
            <a:spLocks/>
          </p:cNvSpPr>
          <p:nvPr/>
        </p:nvSpPr>
        <p:spPr>
          <a:xfrm>
            <a:off x="3276600" y="439733"/>
            <a:ext cx="5834063" cy="72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Straw Poll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794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OHA? COLA? MIHA? TLE? TLA?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Find out the pays and allowances that apply to </a:t>
            </a:r>
            <a:r>
              <a:rPr lang="en-US" i="1" dirty="0" smtClean="0"/>
              <a:t>your</a:t>
            </a:r>
            <a:r>
              <a:rPr lang="en-US" dirty="0" smtClean="0"/>
              <a:t> move at base Finance Office and TMO.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Use of Government </a:t>
            </a:r>
            <a:r>
              <a:rPr lang="en-US" dirty="0"/>
              <a:t>T</a:t>
            </a:r>
            <a:r>
              <a:rPr lang="en-US" dirty="0" smtClean="0"/>
              <a:t>ravel Charge Card (GTCC) is authorized, but be aware of restrictions.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 Pay </a:t>
            </a:r>
            <a:r>
              <a:rPr lang="en-US" dirty="0"/>
              <a:t>and Allowances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086600" y="4921805"/>
            <a:ext cx="1536192" cy="1536192"/>
            <a:chOff x="7086600" y="4921805"/>
            <a:chExt cx="1536192" cy="1536192"/>
          </a:xfrm>
        </p:grpSpPr>
        <p:sp>
          <p:nvSpPr>
            <p:cNvPr id="5" name="Oval 4"/>
            <p:cNvSpPr/>
            <p:nvPr/>
          </p:nvSpPr>
          <p:spPr>
            <a:xfrm>
              <a:off x="7086600" y="4921805"/>
              <a:ext cx="1536192" cy="1536192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08162" y="5225393"/>
              <a:ext cx="893067" cy="930803"/>
            </a:xfrm>
            <a:prstGeom prst="rect">
              <a:avLst/>
            </a:prstGeom>
          </p:spPr>
        </p:pic>
      </p:grpSp>
      <p:sp>
        <p:nvSpPr>
          <p:cNvPr id="8" name="Picture Placeholder 7"/>
          <p:cNvSpPr>
            <a:spLocks noGrp="1"/>
          </p:cNvSpPr>
          <p:nvPr>
            <p:ph type="pic" idx="1"/>
          </p:nvPr>
        </p:nvSpPr>
        <p:spPr/>
      </p:sp>
      <p:pic>
        <p:nvPicPr>
          <p:cNvPr id="1030" name="Picture 6" descr="Image result for air force TMO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600200"/>
            <a:ext cx="4038600" cy="366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962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Not authorized for reimbursable expenses</a:t>
            </a:r>
          </a:p>
          <a:p>
            <a:pPr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Repayment can affect income for 12 months or more</a:t>
            </a:r>
            <a:endParaRPr lang="en-US" dirty="0"/>
          </a:p>
          <a:p>
            <a:pPr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Budget for </a:t>
            </a:r>
            <a:r>
              <a:rPr lang="en-US" dirty="0" smtClean="0"/>
              <a:t>repayment</a:t>
            </a:r>
          </a:p>
          <a:p>
            <a:pPr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Be aware of associated risks and downsides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Requesting Advance Pay and Allowances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086600" y="4921805"/>
            <a:ext cx="1536192" cy="1536192"/>
            <a:chOff x="7086600" y="4921805"/>
            <a:chExt cx="1536192" cy="1536192"/>
          </a:xfrm>
        </p:grpSpPr>
        <p:sp>
          <p:nvSpPr>
            <p:cNvPr id="5" name="Oval 4"/>
            <p:cNvSpPr/>
            <p:nvPr/>
          </p:nvSpPr>
          <p:spPr>
            <a:xfrm>
              <a:off x="7086600" y="4921805"/>
              <a:ext cx="1536192" cy="1536192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08162" y="5225393"/>
              <a:ext cx="893067" cy="930803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30501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746374" y="4206536"/>
            <a:ext cx="6248400" cy="652463"/>
          </a:xfrm>
        </p:spPr>
        <p:txBody>
          <a:bodyPr/>
          <a:lstStyle/>
          <a:p>
            <a:r>
              <a:rPr lang="en-US" b="1" dirty="0"/>
              <a:t>Financial Planning for PCS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21839" y="4002563"/>
            <a:ext cx="1067697" cy="1067697"/>
            <a:chOff x="7086600" y="4921805"/>
            <a:chExt cx="1536192" cy="1536192"/>
          </a:xfrm>
        </p:grpSpPr>
        <p:sp>
          <p:nvSpPr>
            <p:cNvPr id="10" name="Oval 9"/>
            <p:cNvSpPr/>
            <p:nvPr/>
          </p:nvSpPr>
          <p:spPr>
            <a:xfrm>
              <a:off x="7086600" y="4921805"/>
              <a:ext cx="1536192" cy="1536192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50119" y="5306732"/>
              <a:ext cx="822510" cy="798116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40161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980329" y="1516828"/>
            <a:ext cx="344245" cy="38082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PCS </a:t>
            </a:r>
            <a:r>
              <a:rPr lang="en-US" dirty="0"/>
              <a:t>Planning Worksheets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89753">
            <a:off x="799588" y="1335157"/>
            <a:ext cx="2850801" cy="3689271"/>
          </a:xfrm>
          <a:prstGeom prst="rect">
            <a:avLst/>
          </a:prstGeom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61950">
            <a:off x="3006753" y="1712288"/>
            <a:ext cx="2850800" cy="3689271"/>
          </a:xfrm>
          <a:prstGeom prst="rect">
            <a:avLst/>
          </a:prstGeom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34287">
            <a:off x="5592689" y="1786321"/>
            <a:ext cx="2850800" cy="3689270"/>
          </a:xfrm>
          <a:prstGeom prst="rect">
            <a:avLst/>
          </a:prstGeom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7086600" y="4921805"/>
            <a:ext cx="1536192" cy="1536192"/>
            <a:chOff x="7086600" y="4921805"/>
            <a:chExt cx="1536192" cy="1536192"/>
          </a:xfrm>
        </p:grpSpPr>
        <p:sp>
          <p:nvSpPr>
            <p:cNvPr id="7" name="Oval 6"/>
            <p:cNvSpPr/>
            <p:nvPr/>
          </p:nvSpPr>
          <p:spPr>
            <a:xfrm>
              <a:off x="7086600" y="4921805"/>
              <a:ext cx="1536192" cy="1536192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50119" y="5306732"/>
              <a:ext cx="822511" cy="798115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74039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Do the Math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5629" y="1752599"/>
            <a:ext cx="5377560" cy="36031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23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Help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08968">
            <a:off x="478177" y="1565630"/>
            <a:ext cx="2924818" cy="35804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80329" y="1516828"/>
            <a:ext cx="344245" cy="38082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07767" y="1508183"/>
            <a:ext cx="4905481" cy="4246455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Command Sponsor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Personal Financial Counselor/Educator</a:t>
            </a:r>
            <a:endParaRPr lang="en-US" dirty="0"/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Military OneSource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Traffic Management Office</a:t>
            </a:r>
            <a:endParaRPr lang="en-US" dirty="0"/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Financial Support Office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Virtual Finance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eFinance</a:t>
            </a:r>
            <a:endParaRPr lang="en-US" dirty="0"/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Air Force Aid Society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086600" y="4921805"/>
            <a:ext cx="1536192" cy="1536192"/>
            <a:chOff x="7086600" y="4921805"/>
            <a:chExt cx="1536192" cy="1536192"/>
          </a:xfrm>
        </p:grpSpPr>
        <p:sp>
          <p:nvSpPr>
            <p:cNvPr id="8" name="Oval 7"/>
            <p:cNvSpPr/>
            <p:nvPr/>
          </p:nvSpPr>
          <p:spPr>
            <a:xfrm>
              <a:off x="7086600" y="4921805"/>
              <a:ext cx="1536192" cy="1536192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50119" y="5306732"/>
              <a:ext cx="822511" cy="798115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3333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Tic-Tac-Go!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8072" y="1725759"/>
            <a:ext cx="5254763" cy="37856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536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12894" y="2011679"/>
            <a:ext cx="6831105" cy="3496236"/>
          </a:xfrm>
          <a:prstGeom prst="rect">
            <a:avLst/>
          </a:prstGeom>
          <a:solidFill>
            <a:schemeClr val="bg2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740297" y="2260501"/>
            <a:ext cx="5238608" cy="223620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The key to a successful move: Planning.</a:t>
            </a:r>
          </a:p>
          <a:p>
            <a:pPr>
              <a:lnSpc>
                <a:spcPct val="150000"/>
              </a:lnSpc>
            </a:pPr>
            <a:r>
              <a:rPr lang="en-US" dirty="0"/>
              <a:t>Consider all moving expenses.</a:t>
            </a:r>
          </a:p>
          <a:p>
            <a:pPr>
              <a:lnSpc>
                <a:spcPct val="150000"/>
              </a:lnSpc>
            </a:pPr>
            <a:r>
              <a:rPr lang="en-US" dirty="0"/>
              <a:t>Review finances and spending plans.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139165" y="4263228"/>
            <a:ext cx="934194" cy="934194"/>
            <a:chOff x="7086600" y="4921805"/>
            <a:chExt cx="1536192" cy="1536192"/>
          </a:xfrm>
        </p:grpSpPr>
        <p:sp>
          <p:nvSpPr>
            <p:cNvPr id="14" name="Oval 13"/>
            <p:cNvSpPr/>
            <p:nvPr/>
          </p:nvSpPr>
          <p:spPr>
            <a:xfrm>
              <a:off x="7086600" y="4921805"/>
              <a:ext cx="1536192" cy="1536192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50119" y="5306732"/>
              <a:ext cx="822511" cy="798115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6019358" y="4263228"/>
            <a:ext cx="934194" cy="934194"/>
            <a:chOff x="7086600" y="4921805"/>
            <a:chExt cx="1536192" cy="1536192"/>
          </a:xfrm>
        </p:grpSpPr>
        <p:sp>
          <p:nvSpPr>
            <p:cNvPr id="17" name="Oval 16"/>
            <p:cNvSpPr/>
            <p:nvPr/>
          </p:nvSpPr>
          <p:spPr>
            <a:xfrm>
              <a:off x="7086600" y="4921805"/>
              <a:ext cx="1536192" cy="1536192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08162" y="5225393"/>
              <a:ext cx="893067" cy="930803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4899551" y="4263228"/>
            <a:ext cx="934194" cy="934194"/>
            <a:chOff x="3250962" y="4608588"/>
            <a:chExt cx="1536192" cy="1536192"/>
          </a:xfrm>
        </p:grpSpPr>
        <p:sp>
          <p:nvSpPr>
            <p:cNvPr id="19" name="Oval 18"/>
            <p:cNvSpPr/>
            <p:nvPr/>
          </p:nvSpPr>
          <p:spPr>
            <a:xfrm>
              <a:off x="3250962" y="4608588"/>
              <a:ext cx="1536192" cy="1536192"/>
            </a:xfrm>
            <a:prstGeom prst="ellipse">
              <a:avLst/>
            </a:prstGeom>
            <a:solidFill>
              <a:srgbClr val="1F3D7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01122" y="4958749"/>
              <a:ext cx="835872" cy="835870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2833" y="1318370"/>
            <a:ext cx="4440413" cy="51259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889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038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5774" y="274638"/>
            <a:ext cx="6111025" cy="114300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xmlns="" id="{00B1A1AF-761B-4B2E-A513-0B0C2129A708}"/>
              </a:ext>
            </a:extLst>
          </p:cNvPr>
          <p:cNvSpPr txBox="1">
            <a:spLocks/>
          </p:cNvSpPr>
          <p:nvPr/>
        </p:nvSpPr>
        <p:spPr>
          <a:xfrm>
            <a:off x="722313" y="3080560"/>
            <a:ext cx="7772400" cy="2286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Evaluations and Certificates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  <a:t>Thank you!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25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80979" y="1612806"/>
            <a:ext cx="6408398" cy="272313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dirty="0"/>
              <a:t>How long did the move take you?</a:t>
            </a:r>
          </a:p>
          <a:p>
            <a:pPr marL="914400" lvl="0" indent="-457200">
              <a:buFont typeface="+mj-lt"/>
              <a:buAutoNum type="alphaUcPeriod"/>
            </a:pPr>
            <a:r>
              <a:rPr lang="en-US" sz="2400" dirty="0"/>
              <a:t>1 day</a:t>
            </a:r>
          </a:p>
          <a:p>
            <a:pPr marL="914400" lvl="0" indent="-457200">
              <a:buFont typeface="+mj-lt"/>
              <a:buAutoNum type="alphaUcPeriod"/>
            </a:pPr>
            <a:r>
              <a:rPr lang="en-US" sz="2400" dirty="0"/>
              <a:t>2-4 days</a:t>
            </a:r>
          </a:p>
          <a:p>
            <a:pPr marL="914400" lvl="0" indent="-457200">
              <a:buFont typeface="+mj-lt"/>
              <a:buAutoNum type="alphaUcPeriod"/>
            </a:pPr>
            <a:r>
              <a:rPr lang="en-US" sz="2400" dirty="0"/>
              <a:t>5-6 days</a:t>
            </a:r>
          </a:p>
          <a:p>
            <a:pPr marL="914400" indent="-457200">
              <a:buFont typeface="+mj-lt"/>
              <a:buAutoNum type="alphaUcPeriod"/>
            </a:pPr>
            <a:r>
              <a:rPr lang="en-US" sz="2400" dirty="0"/>
              <a:t>7+ days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3276600" y="439733"/>
            <a:ext cx="5834063" cy="72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Straw Poll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6506" y="3030918"/>
            <a:ext cx="5281151" cy="27112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653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76998" y="1614774"/>
            <a:ext cx="7053768" cy="311483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2800" dirty="0"/>
              <a:t>How much did moving cost you </a:t>
            </a:r>
            <a:r>
              <a:rPr lang="en-US" sz="2800" dirty="0" smtClean="0"/>
              <a:t>out of pocket</a:t>
            </a:r>
            <a:r>
              <a:rPr lang="en-US" sz="2800" dirty="0"/>
              <a:t>?</a:t>
            </a:r>
          </a:p>
          <a:p>
            <a:pPr marL="914400" lvl="0" indent="-457200">
              <a:buFont typeface="+mj-lt"/>
              <a:buAutoNum type="alphaUcPeriod"/>
            </a:pPr>
            <a:r>
              <a:rPr lang="en-US" sz="2400" dirty="0"/>
              <a:t>0-$200</a:t>
            </a:r>
          </a:p>
          <a:p>
            <a:pPr marL="914400" lvl="0" indent="-457200">
              <a:buFont typeface="+mj-lt"/>
              <a:buAutoNum type="alphaUcPeriod"/>
            </a:pPr>
            <a:r>
              <a:rPr lang="en-US" sz="2400" dirty="0"/>
              <a:t>$</a:t>
            </a:r>
            <a:r>
              <a:rPr lang="en-US" sz="2400" dirty="0" smtClean="0"/>
              <a:t>201-</a:t>
            </a:r>
            <a:r>
              <a:rPr lang="en-US" sz="2400" dirty="0"/>
              <a:t>$500</a:t>
            </a:r>
          </a:p>
          <a:p>
            <a:pPr marL="914400" lvl="0" indent="-457200">
              <a:buFont typeface="+mj-lt"/>
              <a:buAutoNum type="alphaUcPeriod"/>
            </a:pPr>
            <a:r>
              <a:rPr lang="en-US" sz="2400" dirty="0"/>
              <a:t>$</a:t>
            </a:r>
            <a:r>
              <a:rPr lang="en-US" sz="2400" dirty="0" smtClean="0"/>
              <a:t>501-</a:t>
            </a:r>
            <a:r>
              <a:rPr lang="en-US" sz="2400" dirty="0"/>
              <a:t>$1,000</a:t>
            </a:r>
          </a:p>
          <a:p>
            <a:pPr marL="914400" lvl="0" indent="-457200">
              <a:buFont typeface="+mj-lt"/>
              <a:buAutoNum type="alphaUcPeriod"/>
            </a:pPr>
            <a:r>
              <a:rPr lang="en-US" sz="2400" dirty="0"/>
              <a:t>$1000+</a:t>
            </a:r>
          </a:p>
          <a:p>
            <a:endParaRPr lang="en-US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3276600" y="439733"/>
            <a:ext cx="5834063" cy="72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Straw Poll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6506" y="3030918"/>
            <a:ext cx="5281151" cy="27112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408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86726" y="1605695"/>
            <a:ext cx="7337148" cy="280824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2800" dirty="0"/>
              <a:t>Thinking ahead to your next move, how expensive do you expect it to be?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/>
              <a:t>Less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/>
              <a:t>More</a:t>
            </a:r>
          </a:p>
          <a:p>
            <a:endParaRPr lang="en-US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3276600" y="439733"/>
            <a:ext cx="5834063" cy="72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Straw Poll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6506" y="3030918"/>
            <a:ext cx="5281151" cy="27112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729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86725" y="1605695"/>
            <a:ext cx="7822254" cy="280824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sz="2800" dirty="0" smtClean="0"/>
              <a:t>Thinking </a:t>
            </a:r>
            <a:r>
              <a:rPr lang="en-US" sz="2800" dirty="0"/>
              <a:t>ahead to your next move, </a:t>
            </a:r>
            <a:r>
              <a:rPr lang="en-US" sz="2800" dirty="0" smtClean="0"/>
              <a:t>on a scale of 1 (</a:t>
            </a:r>
            <a:r>
              <a:rPr lang="en-US" sz="2800" i="1" dirty="0" smtClean="0"/>
              <a:t>not very</a:t>
            </a:r>
            <a:r>
              <a:rPr lang="en-US" sz="2800" dirty="0" smtClean="0"/>
              <a:t>) to 10 (</a:t>
            </a:r>
            <a:r>
              <a:rPr lang="en-US" sz="2800" i="1" dirty="0" smtClean="0"/>
              <a:t>very</a:t>
            </a:r>
            <a:r>
              <a:rPr lang="en-US" sz="2800" dirty="0" smtClean="0"/>
              <a:t>), how stressful </a:t>
            </a:r>
            <a:r>
              <a:rPr lang="en-US" sz="2800" dirty="0"/>
              <a:t>do you expect </a:t>
            </a:r>
            <a:r>
              <a:rPr lang="en-US" sz="2800" dirty="0" smtClean="0"/>
              <a:t>the move to  </a:t>
            </a:r>
            <a:r>
              <a:rPr lang="en-US" sz="2800" dirty="0"/>
              <a:t>be</a:t>
            </a:r>
            <a:r>
              <a:rPr lang="en-US" sz="2800" dirty="0" smtClean="0"/>
              <a:t>?</a:t>
            </a:r>
          </a:p>
          <a:p>
            <a:endParaRPr lang="en-US" sz="1200" dirty="0"/>
          </a:p>
          <a:p>
            <a:r>
              <a:rPr lang="en-US" dirty="0" smtClean="0"/>
              <a:t>      1  2  3  4  5  6  7  8  9  10</a:t>
            </a:r>
            <a:endParaRPr lang="en-US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3276600" y="439733"/>
            <a:ext cx="5834063" cy="72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Straw Poll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6506" y="3030918"/>
            <a:ext cx="5281151" cy="27112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452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5"/>
          </p:nvPr>
        </p:nvSpPr>
        <p:spPr>
          <a:xfrm>
            <a:off x="5134083" y="4403148"/>
            <a:ext cx="3762491" cy="943401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sz="2500" dirty="0"/>
              <a:t>Financial Planning </a:t>
            </a:r>
            <a:br>
              <a:rPr lang="en-US" sz="2500" dirty="0"/>
            </a:br>
            <a:r>
              <a:rPr lang="en-US" sz="2500" dirty="0"/>
              <a:t>for PCS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6"/>
          </p:nvPr>
        </p:nvSpPr>
        <p:spPr>
          <a:xfrm>
            <a:off x="5134083" y="3330985"/>
            <a:ext cx="3773249" cy="451848"/>
          </a:xfrm>
        </p:spPr>
        <p:txBody>
          <a:bodyPr/>
          <a:lstStyle/>
          <a:p>
            <a:r>
              <a:rPr lang="en-US" sz="2500" dirty="0"/>
              <a:t>PCS </a:t>
            </a:r>
            <a:r>
              <a:rPr lang="en-US" sz="2500" dirty="0" smtClean="0"/>
              <a:t>Resources</a:t>
            </a:r>
            <a:endParaRPr lang="en-US" sz="25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7"/>
          </p:nvPr>
        </p:nvSpPr>
        <p:spPr>
          <a:xfrm>
            <a:off x="5124366" y="2037835"/>
            <a:ext cx="3761450" cy="451848"/>
          </a:xfrm>
        </p:spPr>
        <p:txBody>
          <a:bodyPr/>
          <a:lstStyle/>
          <a:p>
            <a:r>
              <a:rPr lang="en-US" sz="2500" dirty="0"/>
              <a:t>PCS Expenses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F5249067-6B18-4597-91BE-840399A52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976872" y="6111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6976872" y="636384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663E980-01E2-4D0E-BC99-6ABEDAA200DA}" type="slidenum">
              <a:rPr lang="en-US" smtClean="0">
                <a:solidFill>
                  <a:schemeClr val="bg1"/>
                </a:solidFill>
              </a:rPr>
              <a:pPr algn="r"/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1310" y="4550488"/>
            <a:ext cx="616778" cy="5984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2826" y="3248877"/>
            <a:ext cx="606020" cy="6316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0551" y="1992401"/>
            <a:ext cx="623673" cy="6236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596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357"/>
            <a:ext cx="9158067" cy="48188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101" y="-15075"/>
            <a:ext cx="9144000" cy="4846320"/>
          </a:xfrm>
          <a:prstGeom prst="rect">
            <a:avLst/>
          </a:prstGeom>
          <a:solidFill>
            <a:schemeClr val="bg2">
              <a:lumMod val="5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101" y="3961042"/>
            <a:ext cx="9144000" cy="871562"/>
          </a:xfrm>
          <a:prstGeom prst="rect">
            <a:avLst/>
          </a:prstGeom>
          <a:solidFill>
            <a:schemeClr val="bg2">
              <a:lumMod val="5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746374" y="4227708"/>
            <a:ext cx="6248400" cy="652463"/>
          </a:xfrm>
        </p:spPr>
        <p:txBody>
          <a:bodyPr/>
          <a:lstStyle/>
          <a:p>
            <a:r>
              <a:rPr lang="en-US" b="1" dirty="0"/>
              <a:t>PCS Expenses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24435" y="4023016"/>
            <a:ext cx="1068416" cy="1068416"/>
            <a:chOff x="7086600" y="4921805"/>
            <a:chExt cx="1536192" cy="1536192"/>
          </a:xfrm>
        </p:grpSpPr>
        <p:sp>
          <p:nvSpPr>
            <p:cNvPr id="7" name="Oval 6"/>
            <p:cNvSpPr/>
            <p:nvPr/>
          </p:nvSpPr>
          <p:spPr>
            <a:xfrm>
              <a:off x="7086600" y="4921805"/>
              <a:ext cx="1536192" cy="1536192"/>
            </a:xfrm>
            <a:prstGeom prst="ellipse">
              <a:avLst/>
            </a:prstGeom>
            <a:solidFill>
              <a:srgbClr val="1F3D7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36760" y="5271966"/>
              <a:ext cx="835872" cy="83587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68876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Financial obligations to clear</a:t>
            </a:r>
          </a:p>
          <a:p>
            <a:r>
              <a:rPr lang="en-US" dirty="0"/>
              <a:t>Financial obligations during transition</a:t>
            </a:r>
          </a:p>
          <a:p>
            <a:r>
              <a:rPr lang="en-US" dirty="0"/>
              <a:t>Financial obligations upon arrival</a:t>
            </a:r>
          </a:p>
          <a:p>
            <a:r>
              <a:rPr lang="en-US" dirty="0"/>
              <a:t>Financial </a:t>
            </a:r>
            <a:r>
              <a:rPr lang="en-US" dirty="0" smtClean="0"/>
              <a:t>reserves</a:t>
            </a:r>
            <a:endParaRPr lang="en-US" dirty="0"/>
          </a:p>
          <a:p>
            <a:r>
              <a:rPr lang="en-US" dirty="0"/>
              <a:t>Plans for cash flow changes</a:t>
            </a:r>
          </a:p>
          <a:p>
            <a:r>
              <a:rPr lang="en-US" dirty="0"/>
              <a:t>Plans to change banks</a:t>
            </a:r>
          </a:p>
          <a:p>
            <a:r>
              <a:rPr lang="en-US" dirty="0"/>
              <a:t>Plans for household income changes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I’m Going to ____ (Disneyland?)</a:t>
            </a:r>
          </a:p>
        </p:txBody>
      </p:sp>
      <p:sp>
        <p:nvSpPr>
          <p:cNvPr id="8" name="Oval 7"/>
          <p:cNvSpPr/>
          <p:nvPr/>
        </p:nvSpPr>
        <p:spPr>
          <a:xfrm>
            <a:off x="7086600" y="4921805"/>
            <a:ext cx="1536192" cy="1536192"/>
          </a:xfrm>
          <a:prstGeom prst="ellipse">
            <a:avLst/>
          </a:prstGeom>
          <a:solidFill>
            <a:srgbClr val="1F3D7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6760" y="5271966"/>
            <a:ext cx="835872" cy="8358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956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5RGVIKGo"/>
  <p:tag name="ARTICULATE_SLIDE_COUNT" val="36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2">
      <a:dk1>
        <a:srgbClr val="1F3D7B"/>
      </a:dk1>
      <a:lt1>
        <a:srgbClr val="FFFFFF"/>
      </a:lt1>
      <a:dk2>
        <a:srgbClr val="277150"/>
      </a:dk2>
      <a:lt2>
        <a:srgbClr val="93A7CB"/>
      </a:lt2>
      <a:accent1>
        <a:srgbClr val="F5A800"/>
      </a:accent1>
      <a:accent2>
        <a:srgbClr val="C8C8C8"/>
      </a:accent2>
      <a:accent3>
        <a:srgbClr val="295670"/>
      </a:accent3>
      <a:accent4>
        <a:srgbClr val="CF8A00"/>
      </a:accent4>
      <a:accent5>
        <a:srgbClr val="929990"/>
      </a:accent5>
      <a:accent6>
        <a:srgbClr val="006E6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158A3A4616684A88E9126F2D4E17FF" ma:contentTypeVersion="9" ma:contentTypeDescription="Create a new document." ma:contentTypeScope="" ma:versionID="9c40e039e49f6a0f731c699b67677ba1">
  <xsd:schema xmlns:xsd="http://www.w3.org/2001/XMLSchema" xmlns:xs="http://www.w3.org/2001/XMLSchema" xmlns:p="http://schemas.microsoft.com/office/2006/metadata/properties" xmlns:ns2="1fea302b-de5a-45a8-95a4-aeaf94566cc2" xmlns:ns3="37e7d84f-40df-4645-8f21-5085f27789a3" targetNamespace="http://schemas.microsoft.com/office/2006/metadata/properties" ma:root="true" ma:fieldsID="9ea5871f1fbffcf4c838fe77f20712fd" ns2:_="" ns3:_="">
    <xsd:import namespace="1fea302b-de5a-45a8-95a4-aeaf94566cc2"/>
    <xsd:import namespace="37e7d84f-40df-4645-8f21-5085f27789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ea302b-de5a-45a8-95a4-aeaf94566c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e7d84f-40df-4645-8f21-5085f27789a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47566D1-1422-40C2-8A39-0BC63F6DF2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ea302b-de5a-45a8-95a4-aeaf94566cc2"/>
    <ds:schemaRef ds:uri="37e7d84f-40df-4645-8f21-5085f27789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40DCE6F-595F-46D4-A28C-2879F9B5ED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3C875E-A5C0-46C3-AD40-A9DD865733AB}">
  <ds:schemaRefs>
    <ds:schemaRef ds:uri="http://schemas.microsoft.com/office/infopath/2007/PartnerControls"/>
    <ds:schemaRef ds:uri="1fea302b-de5a-45a8-95a4-aeaf94566cc2"/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http://www.w3.org/XML/1998/namespace"/>
    <ds:schemaRef ds:uri="http://schemas.openxmlformats.org/package/2006/metadata/core-properties"/>
    <ds:schemaRef ds:uri="37e7d84f-40df-4645-8f21-5085f27789a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23773</TotalTime>
  <Words>506</Words>
  <Application>Microsoft Office PowerPoint</Application>
  <PresentationFormat>On-screen Show (4:3)</PresentationFormat>
  <Paragraphs>143</Paragraphs>
  <Slides>28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Welcome to Air Force Financial Readiness: Permanent Change of Station (PCS)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Agenda</vt:lpstr>
      <vt:lpstr>PowerPoint Presentation</vt:lpstr>
      <vt:lpstr>I’m Going to ____ (Disneyland?)</vt:lpstr>
      <vt:lpstr>Expenses Before Your Move</vt:lpstr>
      <vt:lpstr>Expenses in Transit</vt:lpstr>
      <vt:lpstr>Expenses at the New Duty Station</vt:lpstr>
      <vt:lpstr>Child Care</vt:lpstr>
      <vt:lpstr>Emergency/Reserve Savings</vt:lpstr>
      <vt:lpstr>PowerPoint Presentation</vt:lpstr>
      <vt:lpstr>PowerPoint Presentation</vt:lpstr>
      <vt:lpstr>Air Force Portal – Virtual Finance</vt:lpstr>
      <vt:lpstr>Air Force Portal – eFinance</vt:lpstr>
      <vt:lpstr>Move.mil</vt:lpstr>
      <vt:lpstr>Travel Pay and Allowances</vt:lpstr>
      <vt:lpstr>Requesting Advance Pay and Allowances</vt:lpstr>
      <vt:lpstr>PowerPoint Presentation</vt:lpstr>
      <vt:lpstr>PCS Planning Worksheets</vt:lpstr>
      <vt:lpstr>PowerPoint Presentation</vt:lpstr>
      <vt:lpstr>Sources of Help</vt:lpstr>
      <vt:lpstr>Tic-Tac-Go!</vt:lpstr>
      <vt:lpstr>Summary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Personal Financial Readiness: Your Pre-Deployment Flight Plan</dc:title>
  <dc:creator>Mary Chapmon</dc:creator>
  <cp:lastModifiedBy>Aleksi Mowinski</cp:lastModifiedBy>
  <cp:revision>184</cp:revision>
  <dcterms:created xsi:type="dcterms:W3CDTF">2017-12-27T14:41:12Z</dcterms:created>
  <dcterms:modified xsi:type="dcterms:W3CDTF">2018-08-31T18:29:25Z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CC25AF05-CF83-4385-89F9-D369FCCB6EF3</vt:lpwstr>
  </property>
  <property fmtid="{D5CDD505-2E9C-101B-9397-08002B2CF9AE}" pid="3" name="ArticulatePath">
    <vt:lpwstr>Post-Deployment PPT (002)</vt:lpwstr>
  </property>
  <property fmtid="{D5CDD505-2E9C-101B-9397-08002B2CF9AE}" pid="4" name="ContentTypeId">
    <vt:lpwstr>0x0101002C158A3A4616684A88E9126F2D4E17FF</vt:lpwstr>
  </property>
</Properties>
</file>